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4" r:id="rId5"/>
  </p:sldMasterIdLst>
  <p:notesMasterIdLst>
    <p:notesMasterId r:id="rId17"/>
  </p:notesMasterIdLst>
  <p:sldIdLst>
    <p:sldId id="256" r:id="rId6"/>
    <p:sldId id="257" r:id="rId7"/>
    <p:sldId id="258" r:id="rId8"/>
    <p:sldId id="274" r:id="rId9"/>
    <p:sldId id="281" r:id="rId10"/>
    <p:sldId id="277" r:id="rId11"/>
    <p:sldId id="280" r:id="rId12"/>
    <p:sldId id="275" r:id="rId13"/>
    <p:sldId id="278" r:id="rId14"/>
    <p:sldId id="27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0EA96-E8DB-4635-9E0E-CEB047CCC001}" v="4" dt="2024-01-16T20:11:51.165"/>
    <p1510:client id="{A71C8B7D-90FE-476D-9BE3-B6B89A0692CF}" v="12" dt="2024-01-16T20:13:45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101" d="100"/>
          <a:sy n="101" d="100"/>
        </p:scale>
        <p:origin x="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1B7E6-6017-4C71-99BB-BC061740CF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30EC2C-43E4-42BE-BBA6-788880C66AB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err="1"/>
            <a:t>iECHO</a:t>
          </a:r>
          <a:r>
            <a:rPr lang="en-US" dirty="0"/>
            <a:t> aims to enable the exchange of knowledge globally and create a larger and more accessible learning community.</a:t>
          </a:r>
        </a:p>
      </dgm:t>
    </dgm:pt>
    <dgm:pt modelId="{90E7F299-E420-4574-8B6B-6DB1DE080887}" type="parTrans" cxnId="{0F5D5F76-CAB6-4D4D-A60D-C7771E9D9977}">
      <dgm:prSet/>
      <dgm:spPr/>
      <dgm:t>
        <a:bodyPr/>
        <a:lstStyle/>
        <a:p>
          <a:endParaRPr lang="en-US"/>
        </a:p>
      </dgm:t>
    </dgm:pt>
    <dgm:pt modelId="{8B13FDFB-3D12-43E5-865F-4426050F7394}" type="sibTrans" cxnId="{0F5D5F76-CAB6-4D4D-A60D-C7771E9D9977}">
      <dgm:prSet/>
      <dgm:spPr/>
      <dgm:t>
        <a:bodyPr/>
        <a:lstStyle/>
        <a:p>
          <a:endParaRPr lang="en-US"/>
        </a:p>
      </dgm:t>
    </dgm:pt>
    <dgm:pt modelId="{E3B7FFC1-855F-4D99-86B9-DB105CABFD2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This new platform adds speed and sustainability to the ECHO platform and helps overcome the limitations of manual processing.</a:t>
          </a:r>
        </a:p>
      </dgm:t>
    </dgm:pt>
    <dgm:pt modelId="{3146500C-5D3B-4BD5-89E9-262165C4048D}" type="parTrans" cxnId="{198DC0BA-2CCE-448F-8110-D7AE2449DF3D}">
      <dgm:prSet/>
      <dgm:spPr/>
      <dgm:t>
        <a:bodyPr/>
        <a:lstStyle/>
        <a:p>
          <a:endParaRPr lang="en-US"/>
        </a:p>
      </dgm:t>
    </dgm:pt>
    <dgm:pt modelId="{9C4FFC09-0046-486C-BC13-7DD4C7180387}" type="sibTrans" cxnId="{198DC0BA-2CCE-448F-8110-D7AE2449DF3D}">
      <dgm:prSet/>
      <dgm:spPr/>
      <dgm:t>
        <a:bodyPr/>
        <a:lstStyle/>
        <a:p>
          <a:endParaRPr lang="en-US"/>
        </a:p>
      </dgm:t>
    </dgm:pt>
    <dgm:pt modelId="{22D4900A-D771-40F7-A3DA-A4E1CDAD2A8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err="1"/>
            <a:t>iECHO</a:t>
          </a:r>
          <a:r>
            <a:rPr lang="en-US" dirty="0"/>
            <a:t> offers users a digital means to exchange knowledge and data needed to improve the quality and accuracy of complex problem solving.</a:t>
          </a:r>
        </a:p>
      </dgm:t>
    </dgm:pt>
    <dgm:pt modelId="{909701A8-E375-4725-9228-2F9D59A83359}" type="parTrans" cxnId="{CB5B8F9B-EF94-49C7-A6B2-3E346E99D399}">
      <dgm:prSet/>
      <dgm:spPr/>
      <dgm:t>
        <a:bodyPr/>
        <a:lstStyle/>
        <a:p>
          <a:endParaRPr lang="en-US"/>
        </a:p>
      </dgm:t>
    </dgm:pt>
    <dgm:pt modelId="{EA17517F-92EB-429E-8A11-93E21C60D941}" type="sibTrans" cxnId="{CB5B8F9B-EF94-49C7-A6B2-3E346E99D399}">
      <dgm:prSet/>
      <dgm:spPr/>
      <dgm:t>
        <a:bodyPr/>
        <a:lstStyle/>
        <a:p>
          <a:endParaRPr lang="en-US"/>
        </a:p>
      </dgm:t>
    </dgm:pt>
    <dgm:pt modelId="{D3F59F56-86C8-454B-8AFF-A7B1066D3DDD}" type="pres">
      <dgm:prSet presAssocID="{0301B7E6-6017-4C71-99BB-BC061740CF67}" presName="linear" presStyleCnt="0">
        <dgm:presLayoutVars>
          <dgm:animLvl val="lvl"/>
          <dgm:resizeHandles val="exact"/>
        </dgm:presLayoutVars>
      </dgm:prSet>
      <dgm:spPr/>
    </dgm:pt>
    <dgm:pt modelId="{46FC1AFA-5954-4D95-8D43-F0AD3225B4F2}" type="pres">
      <dgm:prSet presAssocID="{D630EC2C-43E4-42BE-BBA6-788880C66A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B925B5-1DEF-4D15-ABF8-B41A0837F192}" type="pres">
      <dgm:prSet presAssocID="{8B13FDFB-3D12-43E5-865F-4426050F7394}" presName="spacer" presStyleCnt="0"/>
      <dgm:spPr/>
    </dgm:pt>
    <dgm:pt modelId="{5DF2F19C-04FF-45FD-BA18-99A7A34FE1A2}" type="pres">
      <dgm:prSet presAssocID="{E3B7FFC1-855F-4D99-86B9-DB105CABFD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C94963-D6F1-45D1-B64D-E75035C4C048}" type="pres">
      <dgm:prSet presAssocID="{9C4FFC09-0046-486C-BC13-7DD4C7180387}" presName="spacer" presStyleCnt="0"/>
      <dgm:spPr/>
    </dgm:pt>
    <dgm:pt modelId="{0CAA53F4-C376-4695-BDE0-1894EECDA2CE}" type="pres">
      <dgm:prSet presAssocID="{22D4900A-D771-40F7-A3DA-A4E1CDAD2A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2DAA6E-3311-42E4-B0A5-AEB79BC82D71}" type="presOf" srcId="{0301B7E6-6017-4C71-99BB-BC061740CF67}" destId="{D3F59F56-86C8-454B-8AFF-A7B1066D3DDD}" srcOrd="0" destOrd="0" presId="urn:microsoft.com/office/officeart/2005/8/layout/vList2"/>
    <dgm:cxn modelId="{0F5D5F76-CAB6-4D4D-A60D-C7771E9D9977}" srcId="{0301B7E6-6017-4C71-99BB-BC061740CF67}" destId="{D630EC2C-43E4-42BE-BBA6-788880C66ABF}" srcOrd="0" destOrd="0" parTransId="{90E7F299-E420-4574-8B6B-6DB1DE080887}" sibTransId="{8B13FDFB-3D12-43E5-865F-4426050F7394}"/>
    <dgm:cxn modelId="{CB5B8F9B-EF94-49C7-A6B2-3E346E99D399}" srcId="{0301B7E6-6017-4C71-99BB-BC061740CF67}" destId="{22D4900A-D771-40F7-A3DA-A4E1CDAD2A80}" srcOrd="2" destOrd="0" parTransId="{909701A8-E375-4725-9228-2F9D59A83359}" sibTransId="{EA17517F-92EB-429E-8A11-93E21C60D941}"/>
    <dgm:cxn modelId="{198DC0BA-2CCE-448F-8110-D7AE2449DF3D}" srcId="{0301B7E6-6017-4C71-99BB-BC061740CF67}" destId="{E3B7FFC1-855F-4D99-86B9-DB105CABFD2D}" srcOrd="1" destOrd="0" parTransId="{3146500C-5D3B-4BD5-89E9-262165C4048D}" sibTransId="{9C4FFC09-0046-486C-BC13-7DD4C7180387}"/>
    <dgm:cxn modelId="{EFF364DD-C74D-4D3A-B3F3-E89E9B679FF3}" type="presOf" srcId="{D630EC2C-43E4-42BE-BBA6-788880C66ABF}" destId="{46FC1AFA-5954-4D95-8D43-F0AD3225B4F2}" srcOrd="0" destOrd="0" presId="urn:microsoft.com/office/officeart/2005/8/layout/vList2"/>
    <dgm:cxn modelId="{F18B8DDD-D15C-452B-B916-B89574B13C4C}" type="presOf" srcId="{22D4900A-D771-40F7-A3DA-A4E1CDAD2A80}" destId="{0CAA53F4-C376-4695-BDE0-1894EECDA2CE}" srcOrd="0" destOrd="0" presId="urn:microsoft.com/office/officeart/2005/8/layout/vList2"/>
    <dgm:cxn modelId="{D8CD77FD-7D47-468A-A0D1-D5655990AF54}" type="presOf" srcId="{E3B7FFC1-855F-4D99-86B9-DB105CABFD2D}" destId="{5DF2F19C-04FF-45FD-BA18-99A7A34FE1A2}" srcOrd="0" destOrd="0" presId="urn:microsoft.com/office/officeart/2005/8/layout/vList2"/>
    <dgm:cxn modelId="{1957F036-C3D8-4022-8485-F0185FEA591D}" type="presParOf" srcId="{D3F59F56-86C8-454B-8AFF-A7B1066D3DDD}" destId="{46FC1AFA-5954-4D95-8D43-F0AD3225B4F2}" srcOrd="0" destOrd="0" presId="urn:microsoft.com/office/officeart/2005/8/layout/vList2"/>
    <dgm:cxn modelId="{DD96F70A-BCBC-4110-B197-398B094F448A}" type="presParOf" srcId="{D3F59F56-86C8-454B-8AFF-A7B1066D3DDD}" destId="{D1B925B5-1DEF-4D15-ABF8-B41A0837F192}" srcOrd="1" destOrd="0" presId="urn:microsoft.com/office/officeart/2005/8/layout/vList2"/>
    <dgm:cxn modelId="{7C9A3493-7259-4C9D-AD54-2EBF13C5037F}" type="presParOf" srcId="{D3F59F56-86C8-454B-8AFF-A7B1066D3DDD}" destId="{5DF2F19C-04FF-45FD-BA18-99A7A34FE1A2}" srcOrd="2" destOrd="0" presId="urn:microsoft.com/office/officeart/2005/8/layout/vList2"/>
    <dgm:cxn modelId="{5EC6EA55-B223-48C5-BE15-A9FACD00DE55}" type="presParOf" srcId="{D3F59F56-86C8-454B-8AFF-A7B1066D3DDD}" destId="{7FC94963-D6F1-45D1-B64D-E75035C4C048}" srcOrd="3" destOrd="0" presId="urn:microsoft.com/office/officeart/2005/8/layout/vList2"/>
    <dgm:cxn modelId="{B5920819-F2BD-4915-AD4D-669A27434FE6}" type="presParOf" srcId="{D3F59F56-86C8-454B-8AFF-A7B1066D3DDD}" destId="{0CAA53F4-C376-4695-BDE0-1894EECDA2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C1AFA-5954-4D95-8D43-F0AD3225B4F2}">
      <dsp:nvSpPr>
        <dsp:cNvPr id="0" name=""/>
        <dsp:cNvSpPr/>
      </dsp:nvSpPr>
      <dsp:spPr>
        <a:xfrm>
          <a:off x="0" y="633945"/>
          <a:ext cx="6900512" cy="137475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iECHO</a:t>
          </a:r>
          <a:r>
            <a:rPr lang="en-US" sz="2500" kern="1200" dirty="0"/>
            <a:t> aims to enable the exchange of knowledge globally and create a larger and more accessible learning community.</a:t>
          </a:r>
        </a:p>
      </dsp:txBody>
      <dsp:txXfrm>
        <a:off x="67110" y="701055"/>
        <a:ext cx="6766292" cy="1240530"/>
      </dsp:txXfrm>
    </dsp:sp>
    <dsp:sp modelId="{5DF2F19C-04FF-45FD-BA18-99A7A34FE1A2}">
      <dsp:nvSpPr>
        <dsp:cNvPr id="0" name=""/>
        <dsp:cNvSpPr/>
      </dsp:nvSpPr>
      <dsp:spPr>
        <a:xfrm>
          <a:off x="0" y="2080695"/>
          <a:ext cx="6900512" cy="137475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new platform adds speed and sustainability to the ECHO platform and helps overcome the limitations of manual processing.</a:t>
          </a:r>
        </a:p>
      </dsp:txBody>
      <dsp:txXfrm>
        <a:off x="67110" y="2147805"/>
        <a:ext cx="6766292" cy="1240530"/>
      </dsp:txXfrm>
    </dsp:sp>
    <dsp:sp modelId="{0CAA53F4-C376-4695-BDE0-1894EECDA2CE}">
      <dsp:nvSpPr>
        <dsp:cNvPr id="0" name=""/>
        <dsp:cNvSpPr/>
      </dsp:nvSpPr>
      <dsp:spPr>
        <a:xfrm>
          <a:off x="0" y="3527445"/>
          <a:ext cx="6900512" cy="137475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iECHO</a:t>
          </a:r>
          <a:r>
            <a:rPr lang="en-US" sz="2500" kern="1200" dirty="0"/>
            <a:t> offers users a digital means to exchange knowledge and data needed to improve the quality and accuracy of complex problem solving.</a:t>
          </a:r>
        </a:p>
      </dsp:txBody>
      <dsp:txXfrm>
        <a:off x="67110" y="3594555"/>
        <a:ext cx="6766292" cy="124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3CC42-6506-4BED-81E8-D12288C08F3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CD751-D114-4F49-B351-C837B7AC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7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0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4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49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44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80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4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Presenter: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CD751-D114-4F49-B351-C837B7ACE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838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slide title - Arial</a:t>
            </a:r>
          </a:p>
        </p:txBody>
      </p:sp>
    </p:spTree>
    <p:extLst>
      <p:ext uri="{BB962C8B-B14F-4D97-AF65-F5344CB8AC3E}">
        <p14:creationId xmlns:p14="http://schemas.microsoft.com/office/powerpoint/2010/main" val="23841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A784-7CCE-4737-B712-0E9D5CFF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6AE5-2F10-408B-8817-A07A7054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81928-C427-46BC-8379-5448D6909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F1391-93B7-4E51-A603-8260BDC4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FC58A-7A3F-441A-A761-722D6716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36D44-4362-4765-9BD3-ED0D2066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C904-9154-46C1-B87E-29370C3A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D8E56-3B29-4D21-8411-D46E17756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34876-22DF-4E06-BC7E-8D3500C43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91D26-E21A-4C4D-B00B-134A8DAF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2AA1D-3409-4936-A235-5E8DA47D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8A18E-A59A-4515-B787-F34231C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D27-DE7A-441D-AF51-2D447CF4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93FA6-F32C-4CD4-B7B5-75BC55048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8F0E-02D9-465C-B361-7B2D89C7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FBE4-AB55-48ED-A5E1-2A0D7182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3AD9-EDA2-4613-94DC-6AE5F516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FB814-7160-4D04-BD8B-F55A39A5F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7CE14-C2DE-418E-8BFC-9FC7F90D6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CCD5-81D0-47C0-8761-1AC60B66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3E21-DC0C-4FB6-8E36-714FB384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3790-A945-44C1-A24D-B94CCF5F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a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8939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slide title - Arial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989138"/>
            <a:ext cx="10972800" cy="4144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15D8-ECD5-44B0-9F62-5C35C9FB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18C44-C1A9-4DFA-9A33-CD070367C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F1D5-23D1-4147-BDA1-96583A23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CAB31-F366-4292-8A23-23171A00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1CB5-93BD-4997-BC23-DC8F1B71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6496-22E7-4FDC-BBCE-2FD8291E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500E9-5864-4775-BECF-A7D10445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3E2E-720F-474F-8DF7-1F445E61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D83D0-850E-43BE-A766-4450F67B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FC27-915E-432F-B373-36A817B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8C7E-574B-48D8-B5EA-A76A3ED5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03553-A3C9-4E52-8F74-1784EBEC6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09825-0CAD-4EEF-A7B6-5E3F9BA4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7B42-2E6C-4470-B729-3883A89F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6737-2EB2-49C5-A9EA-E6BE95F4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3E7C-86C3-482D-8919-DB3165FF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2FC50-5D91-4138-ACBA-774E0C34A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3C874-D2D8-4210-A16F-1F35F9C5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13F0-1BA5-4745-9188-46C8A182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88F23-5328-4171-AD5E-DAD76997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CCD8B-F345-4CAB-A850-B38F75C3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5391-75B0-4C8C-8C00-F8CE3750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9CF75-8D08-432E-A887-4E47F9B48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BA7C0-B748-49B2-8476-3FE51BD40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25F07-273D-4193-ACED-79F979D28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819EA-9CE4-4E4B-BC51-E1475C08C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BC26A-E870-4884-A923-AADB8973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0DF20-07AE-4293-BF02-2D20EC9B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C9024-0F9F-4D18-A99F-2E4F4A7A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A85A-615A-4563-A8DD-88C2E0D8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97C43-29B7-421E-8CD6-7D4E1B8F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8F11D-4895-49D4-AF46-B92F3553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C5519-1509-4C78-BB34-83CCC45D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03510-5002-4694-A083-F19E7FB2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BD3D3-72CC-45F7-A161-A7F28F6F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B3152-E49F-471D-8866-AC3E8784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76480"/>
            <a:ext cx="12192000" cy="146880"/>
          </a:xfrm>
          <a:prstGeom prst="rect">
            <a:avLst/>
          </a:prstGeom>
          <a:solidFill>
            <a:srgbClr val="FEC4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255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West Virginia Clinical</a:t>
            </a:r>
            <a:r>
              <a:rPr lang="en-US" sz="1800" baseline="0">
                <a:solidFill>
                  <a:schemeClr val="bg1"/>
                </a:solidFill>
                <a:latin typeface="Arial"/>
                <a:cs typeface="Arial"/>
              </a:rPr>
              <a:t> and Translational Science Institute</a:t>
            </a:r>
          </a:p>
        </p:txBody>
      </p:sp>
    </p:spTree>
    <p:extLst>
      <p:ext uri="{BB962C8B-B14F-4D97-AF65-F5344CB8AC3E}">
        <p14:creationId xmlns:p14="http://schemas.microsoft.com/office/powerpoint/2010/main" val="39253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69E51-62D3-423F-B403-3650E18B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B16AD-4138-4795-BC64-1660B20D5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D3A8-EE2D-4466-A296-C56CD4577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E979-F4DA-4060-9153-14E6E19038A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3E83-2717-4F75-BEBB-75573D67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6DF5E-274E-4A15-8422-4E8C007E3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24DE-27AB-4A2D-AF21-6CAFDB8D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_m2-yLk0i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cho-pano@mdanderson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echo.org/public/program/PRGM169755745874503R9P34AH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iecho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rivacy@iecho.org" TargetMode="External"/><Relationship Id="rId5" Type="http://schemas.openxmlformats.org/officeDocument/2006/relationships/hyperlink" Target="https://iecho.org/privacy" TargetMode="External"/><Relationship Id="rId4" Type="http://schemas.openxmlformats.org/officeDocument/2006/relationships/hyperlink" Target="https://iecho.org/term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Launch of </a:t>
            </a: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new iECHO platform </a:t>
            </a:r>
            <a:r>
              <a:rPr lang="en-US" sz="4400" dirty="0">
                <a:latin typeface="+mj-lt"/>
                <a:ea typeface="+mj-ea"/>
                <a:cs typeface="+mj-cs"/>
              </a:rPr>
              <a:t>for ECHO PANO May 14, 2024</a:t>
            </a:r>
          </a:p>
        </p:txBody>
      </p:sp>
      <p:graphicFrame>
        <p:nvGraphicFramePr>
          <p:cNvPr id="5" name="TextBox 3">
            <a:extLst>
              <a:ext uri="{FF2B5EF4-FFF2-40B4-BE49-F238E27FC236}">
                <a16:creationId xmlns:a16="http://schemas.microsoft.com/office/drawing/2014/main" id="{5481B266-BBF9-41D6-3032-3D787D303B78}"/>
              </a:ext>
            </a:extLst>
          </p:cNvPr>
          <p:cNvGraphicFramePr/>
          <p:nvPr/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487270" y="790779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0B5A3-2707-245E-511C-9126D66BFDFA}"/>
              </a:ext>
            </a:extLst>
          </p:cNvPr>
          <p:cNvSpPr txBox="1"/>
          <p:nvPr/>
        </p:nvSpPr>
        <p:spPr>
          <a:xfrm>
            <a:off x="165162" y="2465898"/>
            <a:ext cx="4852005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8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Finally, please enter your organization</a:t>
            </a:r>
          </a:p>
          <a:p>
            <a:pPr marL="6858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inputting your organization information, you may have to add it if it does not auto populate</a:t>
            </a:r>
          </a:p>
          <a:p>
            <a:pPr marL="11430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by clicking “add New Institution/Workplace”</a:t>
            </a:r>
          </a:p>
          <a:p>
            <a:pPr marL="6858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be sure to </a:t>
            </a: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full name of your organization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use abbreviations</a:t>
            </a:r>
          </a:p>
          <a:p>
            <a:pPr marL="685800" lvl="2" indent="-22860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shot of a video chat&#10;&#10;Description automatically generated">
            <a:extLst>
              <a:ext uri="{FF2B5EF4-FFF2-40B4-BE49-F238E27FC236}">
                <a16:creationId xmlns:a16="http://schemas.microsoft.com/office/drawing/2014/main" id="{DA50FE21-E02C-B5AF-5200-24302780E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17" y="2212214"/>
            <a:ext cx="6739420" cy="423373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6AB3A60-5548-8E67-6E80-B68845649F8C}"/>
              </a:ext>
            </a:extLst>
          </p:cNvPr>
          <p:cNvSpPr/>
          <p:nvPr/>
        </p:nvSpPr>
        <p:spPr>
          <a:xfrm>
            <a:off x="5287417" y="4618301"/>
            <a:ext cx="283336" cy="22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8A2DA3-829C-D312-194E-AA658233D0F6}"/>
              </a:ext>
            </a:extLst>
          </p:cNvPr>
          <p:cNvSpPr/>
          <p:nvPr/>
        </p:nvSpPr>
        <p:spPr>
          <a:xfrm rot="16200000">
            <a:off x="7027985" y="5023364"/>
            <a:ext cx="283336" cy="22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202A66-8FC2-2975-1589-7DC403B3127E}"/>
              </a:ext>
            </a:extLst>
          </p:cNvPr>
          <p:cNvGrpSpPr/>
          <p:nvPr/>
        </p:nvGrpSpPr>
        <p:grpSpPr>
          <a:xfrm>
            <a:off x="-529" y="7345"/>
            <a:ext cx="12192529" cy="1198077"/>
            <a:chOff x="-529" y="0"/>
            <a:chExt cx="12192529" cy="1198077"/>
          </a:xfrm>
        </p:grpSpPr>
        <p:pic>
          <p:nvPicPr>
            <p:cNvPr id="10" name="Picture 9" descr="A close-up of a logo&#10;&#10;Description automatically generated">
              <a:extLst>
                <a:ext uri="{FF2B5EF4-FFF2-40B4-BE49-F238E27FC236}">
                  <a16:creationId xmlns:a16="http://schemas.microsoft.com/office/drawing/2014/main" id="{E30042A8-19DF-6E22-3B06-E56A5885D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11" name="Picture 1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5167BBE-D448-BD8F-7F2B-6710EABD0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21D586-B051-C341-6E4E-CA29F08A65DB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048D49-5E62-F8FF-BE4F-DCF99B1AE7C1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205E888-CCFC-FB83-7B97-8AAC17616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25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351803" y="1046018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0B5A3-2707-245E-511C-9126D66BFDFA}"/>
              </a:ext>
            </a:extLst>
          </p:cNvPr>
          <p:cNvSpPr txBox="1"/>
          <p:nvPr/>
        </p:nvSpPr>
        <p:spPr>
          <a:xfrm>
            <a:off x="165162" y="2395662"/>
            <a:ext cx="118616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now all set up in the new iECHO system. Please let us know if you have any issues or questions regarding the new iECHO system.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would like to see a video showing you the steps for making an iECHO account, please use the link below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https://youtu.be/L_m2-yLk0ic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D62EDB-8CC3-9F86-1CD5-C713766357FC}"/>
              </a:ext>
            </a:extLst>
          </p:cNvPr>
          <p:cNvGrpSpPr/>
          <p:nvPr/>
        </p:nvGrpSpPr>
        <p:grpSpPr>
          <a:xfrm>
            <a:off x="-529" y="7345"/>
            <a:ext cx="12192529" cy="1198077"/>
            <a:chOff x="-529" y="0"/>
            <a:chExt cx="12192529" cy="1198077"/>
          </a:xfrm>
        </p:grpSpPr>
        <p:pic>
          <p:nvPicPr>
            <p:cNvPr id="3" name="Picture 2" descr="A close-up of a logo&#10;&#10;Description automatically generated">
              <a:extLst>
                <a:ext uri="{FF2B5EF4-FFF2-40B4-BE49-F238E27FC236}">
                  <a16:creationId xmlns:a16="http://schemas.microsoft.com/office/drawing/2014/main" id="{3CE09E51-D23E-DD04-DFB8-42ABEAF1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4" name="Picture 3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4447305D-3B06-2552-786F-2AA96A0B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829F82-151F-750C-12F9-C48047A133A8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5933F6-C66B-8543-B393-C9F218C6390A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5F06B16-844D-7911-9C14-17D258E01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971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01266" y="641350"/>
            <a:ext cx="10189468" cy="115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FF0000"/>
                </a:solidFill>
                <a:latin typeface="Canva Sans Bold"/>
              </a:rPr>
              <a:t>Please scan the QR code to register and join ECHO PANO in the new </a:t>
            </a:r>
            <a:r>
              <a:rPr lang="en-US" sz="2200" dirty="0" err="1">
                <a:solidFill>
                  <a:srgbClr val="FF0000"/>
                </a:solidFill>
                <a:latin typeface="Canva Sans Bold"/>
              </a:rPr>
              <a:t>iECHO</a:t>
            </a:r>
            <a:r>
              <a:rPr lang="en-US" sz="2200" dirty="0">
                <a:solidFill>
                  <a:srgbClr val="FF0000"/>
                </a:solidFill>
                <a:latin typeface="Canva Sans Bold"/>
              </a:rPr>
              <a:t> Platform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DEAA5-75F0-441E-B932-80C8EEF9EEF1}"/>
              </a:ext>
            </a:extLst>
          </p:cNvPr>
          <p:cNvSpPr txBox="1"/>
          <p:nvPr/>
        </p:nvSpPr>
        <p:spPr>
          <a:xfrm>
            <a:off x="2013807" y="6093539"/>
            <a:ext cx="81644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>
                <a:latin typeface="Canva Sans Bold"/>
              </a:rPr>
              <a:t>We will send more details via email, please reach out to </a:t>
            </a:r>
            <a:r>
              <a:rPr lang="en-US" sz="1333" dirty="0">
                <a:latin typeface="Canva Sans Bold"/>
                <a:hlinkClick r:id="rId2"/>
              </a:rPr>
              <a:t>echo-pano@mdanderson.org</a:t>
            </a:r>
            <a:r>
              <a:rPr lang="en-US" sz="1333" dirty="0">
                <a:latin typeface="Canva Sans Bold"/>
              </a:rPr>
              <a:t> with any questions.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5B986-571E-4C1A-BB09-C1EF58253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3014" y="1549400"/>
            <a:ext cx="3045973" cy="346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1FED2-5B6C-7748-6259-216451CBC8CA}"/>
              </a:ext>
            </a:extLst>
          </p:cNvPr>
          <p:cNvSpPr txBox="1"/>
          <p:nvPr/>
        </p:nvSpPr>
        <p:spPr>
          <a:xfrm>
            <a:off x="2540000" y="5049318"/>
            <a:ext cx="73660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hlinkClick r:id="rId4"/>
              </a:rPr>
              <a:t>https://iecho.org/public/program/PRGM169755745874503R9P34AHF</a:t>
            </a:r>
            <a:endParaRPr lang="en-US" sz="1867" dirty="0"/>
          </a:p>
          <a:p>
            <a:pPr algn="ctr"/>
            <a:endParaRPr lang="en-US" sz="18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46069FC-CE23-3444-FB45-C8DE7163F3C9}"/>
              </a:ext>
            </a:extLst>
          </p:cNvPr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Example of email invitation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88511-953D-39C3-4E87-BE5637BC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982" y="901807"/>
            <a:ext cx="6925019" cy="52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586967" y="1054826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6480-1787-00B2-9E05-59FD7A3839F3}"/>
              </a:ext>
            </a:extLst>
          </p:cNvPr>
          <p:cNvSpPr txBox="1"/>
          <p:nvPr/>
        </p:nvSpPr>
        <p:spPr>
          <a:xfrm>
            <a:off x="426417" y="2729110"/>
            <a:ext cx="1186167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slides contain the instructions for creating an iECHO account.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able to do the following once your account is set up.</a:t>
            </a:r>
          </a:p>
          <a:p>
            <a:pPr marL="285750" marR="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all ECHO Projects that you have registered for</a:t>
            </a:r>
          </a:p>
          <a:p>
            <a:pPr marL="285750" marR="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all the content for specific ECHO Projects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Didactics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Materials</a:t>
            </a:r>
          </a:p>
          <a:p>
            <a:pPr marL="285750" marR="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will provide an automated email reminder 30 minutes prior to the session starting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email will include a link to sign in to your iECHO account or a direct Zoom link for the session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EE60E-9D80-78C2-ACA5-0CD1646A6FCB}"/>
              </a:ext>
            </a:extLst>
          </p:cNvPr>
          <p:cNvSpPr txBox="1"/>
          <p:nvPr/>
        </p:nvSpPr>
        <p:spPr>
          <a:xfrm>
            <a:off x="165159" y="5801860"/>
            <a:ext cx="11861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***Please note that the recommended way for setting up an account is via email and the phone number method is not available in the United States.***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1B2C80-12FE-D07A-9C75-DD34DD584852}"/>
              </a:ext>
            </a:extLst>
          </p:cNvPr>
          <p:cNvGrpSpPr/>
          <p:nvPr/>
        </p:nvGrpSpPr>
        <p:grpSpPr>
          <a:xfrm>
            <a:off x="-529" y="7271"/>
            <a:ext cx="12192529" cy="1198077"/>
            <a:chOff x="-529" y="0"/>
            <a:chExt cx="12192529" cy="1198077"/>
          </a:xfrm>
        </p:grpSpPr>
        <p:pic>
          <p:nvPicPr>
            <p:cNvPr id="23" name="Picture 22" descr="A close-up of a logo&#10;&#10;Description automatically generated">
              <a:extLst>
                <a:ext uri="{FF2B5EF4-FFF2-40B4-BE49-F238E27FC236}">
                  <a16:creationId xmlns:a16="http://schemas.microsoft.com/office/drawing/2014/main" id="{051E98B0-70AB-0673-2559-662B61C2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24" name="Picture 23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E75D2684-0208-1C0F-44C2-0DFB63402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3A7A7A-6CFB-F382-667C-C2779C356996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C5F2B8-5F56-9EA9-280B-079DDA293670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619540F-37A5-A40D-FC2B-A95A1C17E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06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392367" y="764301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</a:t>
            </a:r>
            <a:b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6480-1787-00B2-9E05-59FD7A3839F3}"/>
              </a:ext>
            </a:extLst>
          </p:cNvPr>
          <p:cNvSpPr txBox="1"/>
          <p:nvPr/>
        </p:nvSpPr>
        <p:spPr>
          <a:xfrm>
            <a:off x="165160" y="2288843"/>
            <a:ext cx="583859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Aft>
                <a:spcPts val="600"/>
              </a:spcAft>
              <a:buFont typeface="+mj-lt"/>
              <a:buAutoNum type="arabicParenR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email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 invitation email from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"ECHO Institute </a:t>
            </a:r>
            <a:r>
              <a:rPr lang="en-US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no-reply@iecho.org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click on the button Register for program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didn't receive the e-mail invite, try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checking your spam folder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45FF403-33E6-AF61-36C0-FE235AD769E4}"/>
              </a:ext>
            </a:extLst>
          </p:cNvPr>
          <p:cNvSpPr/>
          <p:nvPr/>
        </p:nvSpPr>
        <p:spPr>
          <a:xfrm rot="5400000">
            <a:off x="9083066" y="1890600"/>
            <a:ext cx="383977" cy="659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9CDE8-D924-8C76-8657-1DB3DC2932E6}"/>
              </a:ext>
            </a:extLst>
          </p:cNvPr>
          <p:cNvSpPr txBox="1"/>
          <p:nvPr/>
        </p:nvSpPr>
        <p:spPr>
          <a:xfrm>
            <a:off x="257402" y="4245320"/>
            <a:ext cx="583859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***If you still do not receive the invite or can’t access the iECHO website, then it is being blocked by your organization’s network firewall security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work with your IT department to get it added to the allowable senders and website list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contact us if this is the issue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2854D9-7323-EEBF-FDE4-3CE4D4FCC8A9}"/>
              </a:ext>
            </a:extLst>
          </p:cNvPr>
          <p:cNvGrpSpPr/>
          <p:nvPr/>
        </p:nvGrpSpPr>
        <p:grpSpPr>
          <a:xfrm>
            <a:off x="-529" y="143212"/>
            <a:ext cx="12192529" cy="1198077"/>
            <a:chOff x="-529" y="0"/>
            <a:chExt cx="12192529" cy="1198077"/>
          </a:xfrm>
        </p:grpSpPr>
        <p:pic>
          <p:nvPicPr>
            <p:cNvPr id="11" name="Picture 10" descr="A close-up of a logo&#10;&#10;Description automatically generated">
              <a:extLst>
                <a:ext uri="{FF2B5EF4-FFF2-40B4-BE49-F238E27FC236}">
                  <a16:creationId xmlns:a16="http://schemas.microsoft.com/office/drawing/2014/main" id="{A4D3DCCF-6A72-B6C4-63B5-5142E429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12" name="Picture 11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36CDF2C0-E543-D303-9030-C6BA33596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9B087B-9C5F-D088-3A25-3B76B22F6B66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3785EF-BD3C-0203-F503-60D088C7E3E3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D596FA2-7392-CC44-3CBF-09F882C6A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9D296F-63E3-A836-B9AF-23FF9EEA2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372" y="2666372"/>
            <a:ext cx="5291787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540489" y="933945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6480-1787-00B2-9E05-59FD7A3839F3}"/>
              </a:ext>
            </a:extLst>
          </p:cNvPr>
          <p:cNvSpPr txBox="1"/>
          <p:nvPr/>
        </p:nvSpPr>
        <p:spPr>
          <a:xfrm>
            <a:off x="165162" y="2288844"/>
            <a:ext cx="4539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74320">
              <a:spcAft>
                <a:spcPts val="600"/>
              </a:spcAft>
              <a:buFont typeface="+mj-lt"/>
              <a:buAutoNum type="arabicParenR" startAt="2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taken to iECHO. Follow the registration for email</a:t>
            </a:r>
          </a:p>
        </p:txBody>
      </p:sp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8152DA6F-1B54-2759-06BF-1A5C41C5F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9" y="3125841"/>
            <a:ext cx="5579558" cy="35727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EBB1B57-21C8-481A-0685-1824EB3C0A63}"/>
              </a:ext>
            </a:extLst>
          </p:cNvPr>
          <p:cNvSpPr/>
          <p:nvPr/>
        </p:nvSpPr>
        <p:spPr>
          <a:xfrm>
            <a:off x="67650" y="4775933"/>
            <a:ext cx="283336" cy="22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web page&#10;&#10;Description automatically generated">
            <a:extLst>
              <a:ext uri="{FF2B5EF4-FFF2-40B4-BE49-F238E27FC236}">
                <a16:creationId xmlns:a16="http://schemas.microsoft.com/office/drawing/2014/main" id="{99F26F72-39B2-B766-1A50-20D1D0C70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03" y="3125841"/>
            <a:ext cx="5579558" cy="344021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C40550A-A69C-B024-8C31-1EA702C837A1}"/>
              </a:ext>
            </a:extLst>
          </p:cNvPr>
          <p:cNvSpPr/>
          <p:nvPr/>
        </p:nvSpPr>
        <p:spPr>
          <a:xfrm>
            <a:off x="6266103" y="5312466"/>
            <a:ext cx="283336" cy="22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15B5BD-457E-142A-3FBE-D21EF0750DB6}"/>
              </a:ext>
            </a:extLst>
          </p:cNvPr>
          <p:cNvSpPr txBox="1"/>
          <p:nvPr/>
        </p:nvSpPr>
        <p:spPr>
          <a:xfrm>
            <a:off x="6407771" y="2176015"/>
            <a:ext cx="557955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74320">
              <a:spcAft>
                <a:spcPts val="600"/>
              </a:spcAft>
              <a:buFont typeface="+mj-lt"/>
              <a:buAutoNum type="arabicParenR" startAt="3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use the email address you are most likely to use when signing into the account</a:t>
            </a:r>
          </a:p>
          <a:p>
            <a:pPr marL="800100" lvl="1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 be a work or personal email address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558333-BA98-97FA-1C3B-5F986665D787}"/>
              </a:ext>
            </a:extLst>
          </p:cNvPr>
          <p:cNvGrpSpPr/>
          <p:nvPr/>
        </p:nvGrpSpPr>
        <p:grpSpPr>
          <a:xfrm>
            <a:off x="-529" y="7345"/>
            <a:ext cx="12192529" cy="1198077"/>
            <a:chOff x="-529" y="0"/>
            <a:chExt cx="12192529" cy="1198077"/>
          </a:xfrm>
        </p:grpSpPr>
        <p:pic>
          <p:nvPicPr>
            <p:cNvPr id="3" name="Picture 2" descr="A close-up of a logo&#10;&#10;Description automatically generated">
              <a:extLst>
                <a:ext uri="{FF2B5EF4-FFF2-40B4-BE49-F238E27FC236}">
                  <a16:creationId xmlns:a16="http://schemas.microsoft.com/office/drawing/2014/main" id="{08123982-17D7-7679-DFA5-E5BD36AC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12" name="Picture 11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AF757271-0826-F9A6-72FF-0A67A0D7E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D1BF650-ABCE-DB89-FF84-CAC796F9FE22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4960B2-2BD3-4358-8C32-9D49B92A5E71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3F0CDF6-0237-199A-AB8E-E8FA76418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747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584032" y="770659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6480-1787-00B2-9E05-59FD7A3839F3}"/>
              </a:ext>
            </a:extLst>
          </p:cNvPr>
          <p:cNvSpPr txBox="1"/>
          <p:nvPr/>
        </p:nvSpPr>
        <p:spPr>
          <a:xfrm>
            <a:off x="165162" y="2288844"/>
            <a:ext cx="55795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buFont typeface="+mj-lt"/>
              <a:buAutoNum type="arabicParenR" startAt="4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fill out the personal details such as name and gender.</a:t>
            </a:r>
          </a:p>
          <a:p>
            <a:pPr marR="0" lvl="0"/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buFont typeface="+mj-lt"/>
              <a:buAutoNum type="arabicParenR" startAt="5"/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secure password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will be easy for you to remember, but hard for an attacker to guess</a:t>
            </a:r>
          </a:p>
          <a:p>
            <a:pPr marL="685800" lvl="2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password must meet the following criteria.</a:t>
            </a:r>
          </a:p>
          <a:p>
            <a:pPr marL="1143000" lvl="4" indent="-22860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10 characters</a:t>
            </a:r>
          </a:p>
          <a:p>
            <a:pPr marL="1143000" lvl="4" indent="-22860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upper-case character (Capital letter e.g. A, B, C, --, Z)</a:t>
            </a:r>
          </a:p>
          <a:p>
            <a:pPr marL="1143000" lvl="4" indent="-228600"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numeric character (Numbers e.g., 1,2,3,4, --, 0)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9FE45F-2BE1-C27F-9E7C-9B2A7C119748}"/>
              </a:ext>
            </a:extLst>
          </p:cNvPr>
          <p:cNvGrpSpPr/>
          <p:nvPr/>
        </p:nvGrpSpPr>
        <p:grpSpPr>
          <a:xfrm>
            <a:off x="5805714" y="1973943"/>
            <a:ext cx="6221124" cy="4820306"/>
            <a:chOff x="5744720" y="1876867"/>
            <a:chExt cx="6282118" cy="4917382"/>
          </a:xfrm>
        </p:grpSpPr>
        <p:pic>
          <p:nvPicPr>
            <p:cNvPr id="3" name="Picture 2" descr="A screenshot of a web page&#10;&#10;Description automatically generated">
              <a:extLst>
                <a:ext uri="{FF2B5EF4-FFF2-40B4-BE49-F238E27FC236}">
                  <a16:creationId xmlns:a16="http://schemas.microsoft.com/office/drawing/2014/main" id="{35060B6D-2CB2-2BA5-7709-E10420938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720" y="1876867"/>
              <a:ext cx="6282118" cy="4917382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AEBB1B57-21C8-481A-0685-1824EB3C0A63}"/>
                </a:ext>
              </a:extLst>
            </p:cNvPr>
            <p:cNvSpPr/>
            <p:nvPr/>
          </p:nvSpPr>
          <p:spPr>
            <a:xfrm>
              <a:off x="5778212" y="3710741"/>
              <a:ext cx="283336" cy="2281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C40550A-A69C-B024-8C31-1EA702C837A1}"/>
                </a:ext>
              </a:extLst>
            </p:cNvPr>
            <p:cNvSpPr/>
            <p:nvPr/>
          </p:nvSpPr>
          <p:spPr>
            <a:xfrm>
              <a:off x="5784586" y="4763902"/>
              <a:ext cx="283336" cy="2281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244F20-85B1-479C-704F-02D6A3A7FAE3}"/>
              </a:ext>
            </a:extLst>
          </p:cNvPr>
          <p:cNvGrpSpPr/>
          <p:nvPr/>
        </p:nvGrpSpPr>
        <p:grpSpPr>
          <a:xfrm>
            <a:off x="-529" y="7345"/>
            <a:ext cx="12192529" cy="1198077"/>
            <a:chOff x="-529" y="0"/>
            <a:chExt cx="12192529" cy="1198077"/>
          </a:xfrm>
        </p:grpSpPr>
        <p:pic>
          <p:nvPicPr>
            <p:cNvPr id="12" name="Picture 11" descr="A close-up of a logo&#10;&#10;Description automatically generated">
              <a:extLst>
                <a:ext uri="{FF2B5EF4-FFF2-40B4-BE49-F238E27FC236}">
                  <a16:creationId xmlns:a16="http://schemas.microsoft.com/office/drawing/2014/main" id="{0BB79287-69E2-CB35-4B45-9FDA8B33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13" name="Picture 1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040BC27C-A074-AA3C-D1BA-D2B213EC7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4B5DBB-F45B-8276-5CB6-8BC69D95917C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7431CB-235B-462F-7FDB-0B4D4488A4F5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E836274-3995-57A3-6A3B-91F178A9A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751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893A4-F7F5-1C04-1101-4BB0B912A28E}"/>
              </a:ext>
            </a:extLst>
          </p:cNvPr>
          <p:cNvGrpSpPr/>
          <p:nvPr/>
        </p:nvGrpSpPr>
        <p:grpSpPr>
          <a:xfrm>
            <a:off x="5912152" y="2061028"/>
            <a:ext cx="6050517" cy="4745507"/>
            <a:chOff x="5677148" y="1886638"/>
            <a:chExt cx="6285521" cy="49198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B7A5744-578C-19FC-DAAE-2A44315F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7148" y="1886638"/>
              <a:ext cx="6285521" cy="4919898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120EC3D-B28E-A719-8FE1-7C1D22FC67D6}"/>
                </a:ext>
              </a:extLst>
            </p:cNvPr>
            <p:cNvSpPr/>
            <p:nvPr/>
          </p:nvSpPr>
          <p:spPr>
            <a:xfrm>
              <a:off x="5713243" y="5860738"/>
              <a:ext cx="283336" cy="2281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511460" y="870855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0B5A3-2707-245E-511C-9126D66BFDFA}"/>
              </a:ext>
            </a:extLst>
          </p:cNvPr>
          <p:cNvSpPr txBox="1"/>
          <p:nvPr/>
        </p:nvSpPr>
        <p:spPr>
          <a:xfrm>
            <a:off x="165163" y="2756610"/>
            <a:ext cx="551198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6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checkbox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next to the </a:t>
            </a:r>
            <a:r>
              <a:rPr lang="en-US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Terms of Use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Privacy Policy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click on Agree &amp; Continue </a:t>
            </a:r>
          </a:p>
          <a:p>
            <a:pPr marL="6858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completing the registration, you provide your acceptance of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iECHO's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legal terms. We take data protection and data privacy very seriously at ECHO. If you have any queries or concerns around legal or data privacy matters, write to us at </a:t>
            </a:r>
            <a:r>
              <a:rPr lang="en-US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privacy@iecho.org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1564D9-4287-68BF-17D0-FFB14FBD75BA}"/>
              </a:ext>
            </a:extLst>
          </p:cNvPr>
          <p:cNvGrpSpPr/>
          <p:nvPr/>
        </p:nvGrpSpPr>
        <p:grpSpPr>
          <a:xfrm>
            <a:off x="-529" y="7345"/>
            <a:ext cx="12192529" cy="1198077"/>
            <a:chOff x="-529" y="0"/>
            <a:chExt cx="12192529" cy="1198077"/>
          </a:xfrm>
        </p:grpSpPr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CDAA5DFD-6DFF-3E62-88E0-BECBAB98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10" name="Picture 9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C8F2D0C-6BC5-F369-F47A-D5B0B152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6BA90E-BE9C-1D3E-95E5-77E8AB206C42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2D6E5C-2AE1-7612-F00B-DD77704984E2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FEBDF27-421A-B3F7-F629-05A53F3C0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99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E49EE-DC96-D161-058C-32D5C0EDB810}"/>
              </a:ext>
            </a:extLst>
          </p:cNvPr>
          <p:cNvSpPr txBox="1"/>
          <p:nvPr/>
        </p:nvSpPr>
        <p:spPr>
          <a:xfrm>
            <a:off x="3555003" y="863161"/>
            <a:ext cx="8539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iECHO Instructions for Email Based Registration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0B5A3-2707-245E-511C-9126D66BFDFA}"/>
              </a:ext>
            </a:extLst>
          </p:cNvPr>
          <p:cNvSpPr txBox="1"/>
          <p:nvPr/>
        </p:nvSpPr>
        <p:spPr>
          <a:xfrm>
            <a:off x="165163" y="2756611"/>
            <a:ext cx="5008416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completion of the above steps, the platform will promptly ask users to fill in professional profile details</a:t>
            </a:r>
          </a:p>
          <a:p>
            <a:pPr marL="6858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add your profession</a:t>
            </a:r>
          </a:p>
          <a:p>
            <a:pPr marL="11430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doesn’t have to be very specific; we just want to know generally what your profession is</a:t>
            </a:r>
          </a:p>
          <a:p>
            <a:pPr marL="11430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automated list</a:t>
            </a:r>
          </a:p>
        </p:txBody>
      </p:sp>
      <p:pic>
        <p:nvPicPr>
          <p:cNvPr id="3" name="Picture 2" descr="A screenshot of a video chat&#10;&#10;Description automatically generated">
            <a:extLst>
              <a:ext uri="{FF2B5EF4-FFF2-40B4-BE49-F238E27FC236}">
                <a16:creationId xmlns:a16="http://schemas.microsoft.com/office/drawing/2014/main" id="{DA50FE21-E02C-B5AF-5200-24302780E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17" y="2308525"/>
            <a:ext cx="6739420" cy="42337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A7C9A98-0F09-5E99-FCB0-ED3996D4E77A}"/>
              </a:ext>
            </a:extLst>
          </p:cNvPr>
          <p:cNvSpPr/>
          <p:nvPr/>
        </p:nvSpPr>
        <p:spPr>
          <a:xfrm>
            <a:off x="5287417" y="4173132"/>
            <a:ext cx="283336" cy="22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1942C-6DE8-D545-A2BD-59676FED950E}"/>
              </a:ext>
            </a:extLst>
          </p:cNvPr>
          <p:cNvGrpSpPr/>
          <p:nvPr/>
        </p:nvGrpSpPr>
        <p:grpSpPr>
          <a:xfrm>
            <a:off x="-529" y="7345"/>
            <a:ext cx="12192529" cy="1198077"/>
            <a:chOff x="-529" y="0"/>
            <a:chExt cx="12192529" cy="1198077"/>
          </a:xfrm>
        </p:grpSpPr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30297E40-DBAB-CF16-7A0B-41CA7AAB6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6" y="515365"/>
              <a:ext cx="2334227" cy="673481"/>
            </a:xfrm>
            <a:prstGeom prst="rect">
              <a:avLst/>
            </a:prstGeom>
          </p:spPr>
        </p:pic>
        <p:pic>
          <p:nvPicPr>
            <p:cNvPr id="10" name="Picture 9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8B1D883-7C1A-3616-333D-B56F72599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93" y="558312"/>
              <a:ext cx="2504409" cy="63976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6F1D09-1A8C-0CB9-2CA9-1DB3E3CB7C56}"/>
                </a:ext>
              </a:extLst>
            </p:cNvPr>
            <p:cNvGrpSpPr/>
            <p:nvPr/>
          </p:nvGrpSpPr>
          <p:grpSpPr>
            <a:xfrm>
              <a:off x="-529" y="0"/>
              <a:ext cx="12192529" cy="431755"/>
              <a:chOff x="-529" y="1430898"/>
              <a:chExt cx="12192529" cy="43175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F37762-CA38-C00D-B099-74F1CA15BAB8}"/>
                  </a:ext>
                </a:extLst>
              </p:cNvPr>
              <p:cNvSpPr/>
              <p:nvPr/>
            </p:nvSpPr>
            <p:spPr>
              <a:xfrm>
                <a:off x="-529" y="1430898"/>
                <a:ext cx="12192529" cy="431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CCTS and MD Anderson ECHO Pain and Non-Medical Opioid Use Research Clinic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C8FDCB5-24D0-629D-D770-D5BFD8DEB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862653"/>
                <a:ext cx="12192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221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nten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169d8e-a2a9-468d-8004-c4801e6a0cf0">
      <Terms xmlns="http://schemas.microsoft.com/office/infopath/2007/PartnerControls"/>
    </lcf76f155ced4ddcb4097134ff3c332f>
    <TaxCatchAll xmlns="e166390d-1cb4-4ee9-8dd1-627b5cafef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FCBD17D244949BCD6521D7407557C" ma:contentTypeVersion="13" ma:contentTypeDescription="Create a new document." ma:contentTypeScope="" ma:versionID="2da12925f7b75c6de19fdb1e5d7f634e">
  <xsd:schema xmlns:xsd="http://www.w3.org/2001/XMLSchema" xmlns:xs="http://www.w3.org/2001/XMLSchema" xmlns:p="http://schemas.microsoft.com/office/2006/metadata/properties" xmlns:ns2="64169d8e-a2a9-468d-8004-c4801e6a0cf0" xmlns:ns3="e166390d-1cb4-4ee9-8dd1-627b5cafeffa" targetNamespace="http://schemas.microsoft.com/office/2006/metadata/properties" ma:root="true" ma:fieldsID="5b962ad6931450813ef56acb93d661d9" ns2:_="" ns3:_="">
    <xsd:import namespace="64169d8e-a2a9-468d-8004-c4801e6a0cf0"/>
    <xsd:import namespace="e166390d-1cb4-4ee9-8dd1-627b5cafeff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69d8e-a2a9-468d-8004-c4801e6a0cf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3a0e842-2288-40a5-8db6-ca926bca1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6390d-1cb4-4ee9-8dd1-627b5cafeff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23dcced-eb2b-4ffe-8af0-b8a9b2e5e1b7}" ma:internalName="TaxCatchAll" ma:showField="CatchAllData" ma:web="e166390d-1cb4-4ee9-8dd1-627b5cafe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CA285F-A2A7-49DE-8B1E-7B210E925E93}">
  <ds:schemaRefs>
    <ds:schemaRef ds:uri="http://purl.org/dc/terms/"/>
    <ds:schemaRef ds:uri="64169d8e-a2a9-468d-8004-c4801e6a0cf0"/>
    <ds:schemaRef ds:uri="http://schemas.microsoft.com/office/2006/documentManagement/types"/>
    <ds:schemaRef ds:uri="e166390d-1cb4-4ee9-8dd1-627b5cafeffa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7F9D2D-0224-4082-9855-B445D9290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A9B40-2A18-4DDC-8120-646162BAB97B}">
  <ds:schemaRefs>
    <ds:schemaRef ds:uri="64169d8e-a2a9-468d-8004-c4801e6a0cf0"/>
    <ds:schemaRef ds:uri="e166390d-1cb4-4ee9-8dd1-627b5cafe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853</Words>
  <Application>Microsoft Office PowerPoint</Application>
  <PresentationFormat>Widescreen</PresentationFormat>
  <Paragraphs>84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Canva Sans</vt:lpstr>
      <vt:lpstr>Canva Sans Bold</vt:lpstr>
      <vt:lpstr>Courier New</vt:lpstr>
      <vt:lpstr>Content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Mohtasham, Mithra</dc:creator>
  <cp:lastModifiedBy>Sneed,Tameka D</cp:lastModifiedBy>
  <cp:revision>11</cp:revision>
  <dcterms:created xsi:type="dcterms:W3CDTF">2020-06-01T14:20:31Z</dcterms:created>
  <dcterms:modified xsi:type="dcterms:W3CDTF">2024-05-06T20:25:56Z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0x0101009FCFCBD17D244949BCD6521D7407557C</vt:lpwstr>
  </property>
  <property fmtid="{D5CDD505-2E9C-101B-9397-08002B2CF9AE}" pid="3" name="MediaServiceImageTags">
    <vt:lpwstr/>
  </property>
</Properties>
</file>